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476" r:id="rId3"/>
    <p:sldId id="274" r:id="rId4"/>
    <p:sldId id="290" r:id="rId5"/>
    <p:sldId id="267" r:id="rId6"/>
    <p:sldId id="294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420283"/>
            <a:ext cx="9211733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2590800"/>
            <a:ext cx="7586133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3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16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7067" y="183092"/>
            <a:ext cx="24384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1867" y="183092"/>
            <a:ext cx="7134578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15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02D9-0194-44E0-9BBF-CE1F8E49797F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0B7AA-A750-46B0-AD59-5AEBFAF406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350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02D9-0194-44E0-9BBF-CE1F8E49797F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0B7AA-A750-46B0-AD59-5AEBFAF406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111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02D9-0194-44E0-9BBF-CE1F8E49797F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0B7AA-A750-46B0-AD59-5AEBFAF406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801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02D9-0194-44E0-9BBF-CE1F8E49797F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0B7AA-A750-46B0-AD59-5AEBFAF406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975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02D9-0194-44E0-9BBF-CE1F8E49797F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0B7AA-A750-46B0-AD59-5AEBFAF406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129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02D9-0194-44E0-9BBF-CE1F8E49797F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0B7AA-A750-46B0-AD59-5AEBFAF406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830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02D9-0194-44E0-9BBF-CE1F8E49797F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0B7AA-A750-46B0-AD59-5AEBFAF406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338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02D9-0194-44E0-9BBF-CE1F8E49797F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0B7AA-A750-46B0-AD59-5AEBFAF406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273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419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02D9-0194-44E0-9BBF-CE1F8E49797F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0B7AA-A750-46B0-AD59-5AEBFAF406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9212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02D9-0194-44E0-9BBF-CE1F8E49797F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0B7AA-A750-46B0-AD59-5AEBFAF406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4943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02D9-0194-44E0-9BBF-CE1F8E49797F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0B7AA-A750-46B0-AD59-5AEBFAF406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090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75" y="2937934"/>
            <a:ext cx="9211733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75" y="1937809"/>
            <a:ext cx="9211733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4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1867" y="1066800"/>
            <a:ext cx="4786489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08978" y="1066800"/>
            <a:ext cx="4786489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8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867" y="1023409"/>
            <a:ext cx="4788371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867" y="1449917"/>
            <a:ext cx="4788371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5215" y="1023409"/>
            <a:ext cx="4790252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5215" y="1449917"/>
            <a:ext cx="4790252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61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58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51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7" y="182033"/>
            <a:ext cx="3565408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7096" y="182034"/>
            <a:ext cx="6058370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1867" y="956734"/>
            <a:ext cx="3565408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24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4193" y="3200400"/>
            <a:ext cx="65024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24193" y="408517"/>
            <a:ext cx="65024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24193" y="3578225"/>
            <a:ext cx="65024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42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1867" y="183092"/>
            <a:ext cx="9753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867" y="1066800"/>
            <a:ext cx="97536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1867" y="4237567"/>
            <a:ext cx="2528711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02756" y="4237567"/>
            <a:ext cx="3431822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756" y="4237567"/>
            <a:ext cx="2528711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16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E02D9-0194-44E0-9BBF-CE1F8E49797F}" type="datetimeFigureOut">
              <a:rPr lang="zh-CN" altLang="en-US" smtClean="0"/>
              <a:t>2025/7/19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0B7AA-A750-46B0-AD59-5AEBFAF406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711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50F313-48B6-988A-B31B-908B1B401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811DC3E-6F41-D089-1C37-66C61D8EEF63}"/>
              </a:ext>
            </a:extLst>
          </p:cNvPr>
          <p:cNvSpPr/>
          <p:nvPr/>
        </p:nvSpPr>
        <p:spPr>
          <a:xfrm>
            <a:off x="6597985" y="2999075"/>
            <a:ext cx="3741249" cy="4156944"/>
          </a:xfrm>
          <a:custGeom>
            <a:avLst/>
            <a:gdLst/>
            <a:ahLst/>
            <a:cxnLst/>
            <a:rect l="l" t="t" r="r" b="b"/>
            <a:pathLst>
              <a:path w="5611874" h="6235416">
                <a:moveTo>
                  <a:pt x="0" y="0"/>
                </a:moveTo>
                <a:lnTo>
                  <a:pt x="5611874" y="0"/>
                </a:lnTo>
                <a:lnTo>
                  <a:pt x="5611874" y="6235415"/>
                </a:lnTo>
                <a:lnTo>
                  <a:pt x="0" y="62354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</a:blip>
            <a:stretch>
              <a:fillRect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438D48C-CBE6-5434-7F9B-67E65C857A97}"/>
              </a:ext>
            </a:extLst>
          </p:cNvPr>
          <p:cNvSpPr txBox="1"/>
          <p:nvPr/>
        </p:nvSpPr>
        <p:spPr>
          <a:xfrm>
            <a:off x="2999436" y="1041400"/>
            <a:ext cx="6093764" cy="3667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7440"/>
              </a:lnSpc>
            </a:pPr>
            <a:r>
              <a:rPr lang="en-US" sz="3600" dirty="0">
                <a:solidFill>
                  <a:prstClr val="white">
                    <a:lumMod val="95000"/>
                  </a:prstClr>
                </a:solidFill>
                <a:latin typeface="Swis721 Blk BT" panose="020B0904030502020204" pitchFamily="34" charset="0"/>
                <a:ea typeface="Anton"/>
                <a:cs typeface="Anton"/>
                <a:sym typeface="Anton"/>
              </a:rPr>
              <a:t>     Will </a:t>
            </a:r>
            <a:r>
              <a:rPr lang="en-US" sz="3600" dirty="0">
                <a:solidFill>
                  <a:srgbClr val="FFFF00"/>
                </a:solidFill>
                <a:latin typeface="Swis721 Blk BT" panose="020B0904030502020204" pitchFamily="34" charset="0"/>
                <a:ea typeface="Anton"/>
                <a:cs typeface="Anton"/>
                <a:sym typeface="Anton"/>
              </a:rPr>
              <a:t>Bitcoin Dominance</a:t>
            </a:r>
            <a:r>
              <a:rPr lang="en-US" sz="3600" dirty="0">
                <a:solidFill>
                  <a:prstClr val="white"/>
                </a:solidFill>
                <a:latin typeface="Swis721 Blk BT" panose="020B0904030502020204" pitchFamily="34" charset="0"/>
                <a:ea typeface="Anton"/>
                <a:cs typeface="Anton"/>
                <a:sym typeface="Anton"/>
              </a:rPr>
              <a:t> Drop </a:t>
            </a:r>
          </a:p>
          <a:p>
            <a:pPr defTabSz="609630">
              <a:lnSpc>
                <a:spcPts val="7440"/>
              </a:lnSpc>
            </a:pPr>
            <a:r>
              <a:rPr lang="en-US" sz="3600" dirty="0">
                <a:solidFill>
                  <a:srgbClr val="FFFF00"/>
                </a:solidFill>
                <a:latin typeface="Swis721 Blk BT" panose="020B0904030502020204" pitchFamily="34" charset="0"/>
                <a:ea typeface="Anton"/>
                <a:cs typeface="Anton"/>
                <a:sym typeface="Anton"/>
              </a:rPr>
              <a:t>Below 35%</a:t>
            </a:r>
            <a:r>
              <a:rPr lang="en-US" sz="3600" dirty="0">
                <a:solidFill>
                  <a:prstClr val="white"/>
                </a:solidFill>
                <a:latin typeface="Swis721 Blk BT" panose="020B0904030502020204" pitchFamily="34" charset="0"/>
                <a:ea typeface="Anton"/>
                <a:cs typeface="Anton"/>
                <a:sym typeface="Anton"/>
              </a:rPr>
              <a:t> </a:t>
            </a:r>
          </a:p>
          <a:p>
            <a:pPr defTabSz="609630">
              <a:lnSpc>
                <a:spcPts val="7440"/>
              </a:lnSpc>
            </a:pPr>
            <a:r>
              <a:rPr lang="en-US" sz="3600" dirty="0">
                <a:solidFill>
                  <a:prstClr val="white"/>
                </a:solidFill>
                <a:latin typeface="Swis721 Blk BT" panose="020B0904030502020204" pitchFamily="34" charset="0"/>
                <a:ea typeface="Anton"/>
                <a:cs typeface="Anton"/>
                <a:sym typeface="Anton"/>
              </a:rPr>
              <a:t>in 2025?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316166C-0EBB-E87B-E007-1CEE1994117F}"/>
              </a:ext>
            </a:extLst>
          </p:cNvPr>
          <p:cNvSpPr txBox="1"/>
          <p:nvPr/>
        </p:nvSpPr>
        <p:spPr>
          <a:xfrm>
            <a:off x="3175634" y="6265779"/>
            <a:ext cx="1243967" cy="125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400"/>
              </a:lnSpc>
              <a:defRPr sz="4400" spc="280">
                <a:solidFill>
                  <a:schemeClr val="bg1">
                    <a:lumMod val="85000"/>
                  </a:schemeClr>
                </a:solidFill>
                <a:latin typeface="Swis721 Blk BT" panose="020B0904030502020204" pitchFamily="34" charset="0"/>
                <a:ea typeface="Poppins"/>
                <a:cs typeface="Poppins"/>
              </a:defRPr>
            </a:lvl1pPr>
          </a:lstStyle>
          <a:p>
            <a:pPr defTabSz="609630">
              <a:lnSpc>
                <a:spcPts val="933"/>
              </a:lnSpc>
            </a:pPr>
            <a:r>
              <a:rPr lang="en-US" sz="1333" spc="187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TT Firs Neue"/>
              </a:rPr>
              <a:t>@prediorg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E75CAC4-4A55-6392-86DC-A6599623DF56}"/>
              </a:ext>
            </a:extLst>
          </p:cNvPr>
          <p:cNvSpPr txBox="1"/>
          <p:nvPr/>
        </p:nvSpPr>
        <p:spPr>
          <a:xfrm>
            <a:off x="3200400" y="6509710"/>
            <a:ext cx="2110680" cy="12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933"/>
              </a:lnSpc>
            </a:pPr>
            <a:r>
              <a:rPr lang="en-US" sz="1333">
                <a:solidFill>
                  <a:prstClr val="white"/>
                </a:solidFill>
                <a:latin typeface="Averta Std" panose="00000500000000000000" pitchFamily="50" charset="0"/>
                <a:ea typeface="TT Firs Neue"/>
                <a:cs typeface="TT Firs Neue"/>
                <a:sym typeface="TT Firs Neue"/>
              </a:rPr>
              <a:t>https://predi.org</a:t>
            </a: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1927FCB8-79B3-7C3E-003C-077804CCF0E9}"/>
              </a:ext>
            </a:extLst>
          </p:cNvPr>
          <p:cNvSpPr/>
          <p:nvPr/>
        </p:nvSpPr>
        <p:spPr>
          <a:xfrm>
            <a:off x="6089073" y="2006600"/>
            <a:ext cx="3741249" cy="4156944"/>
          </a:xfrm>
          <a:custGeom>
            <a:avLst/>
            <a:gdLst/>
            <a:ahLst/>
            <a:cxnLst/>
            <a:rect l="l" t="t" r="r" b="b"/>
            <a:pathLst>
              <a:path w="5611874" h="6235416">
                <a:moveTo>
                  <a:pt x="0" y="0"/>
                </a:moveTo>
                <a:lnTo>
                  <a:pt x="5611874" y="0"/>
                </a:lnTo>
                <a:lnTo>
                  <a:pt x="5611874" y="6235416"/>
                </a:lnTo>
                <a:lnTo>
                  <a:pt x="0" y="62354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stretch>
              <a:fillRect/>
            </a:stretch>
          </a:blip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B9108D-6B98-722B-953A-FC2BA7679A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157" y="6324600"/>
            <a:ext cx="1620395" cy="28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D965A-58A5-E6B4-1AF4-F7C089803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6334313"/>
            <a:ext cx="1712271" cy="299960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7D36458B-C6A1-4642-4171-14630E186553}"/>
              </a:ext>
            </a:extLst>
          </p:cNvPr>
          <p:cNvSpPr txBox="1"/>
          <p:nvPr/>
        </p:nvSpPr>
        <p:spPr>
          <a:xfrm>
            <a:off x="2660073" y="-8332"/>
            <a:ext cx="6858000" cy="860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7440"/>
              </a:lnSpc>
            </a:pPr>
            <a:r>
              <a:rPr lang="en-US" sz="4400" dirty="0">
                <a:solidFill>
                  <a:srgbClr val="29ABE2"/>
                </a:solidFill>
                <a:latin typeface="Agent Board" pitchFamily="50" charset="0"/>
                <a:ea typeface="Anton"/>
                <a:cs typeface="Anton"/>
                <a:sym typeface="Anton"/>
              </a:rPr>
              <a:t>PREDI PRICE PREDICTION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3FEE8D-5821-C1DB-6799-352BB7D1AE2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218" y="1314273"/>
            <a:ext cx="484982" cy="48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17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背景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27635"/>
            <a:ext cx="11216640" cy="673036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87680" y="2890896"/>
            <a:ext cx="11216640" cy="1057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charset="0"/>
                <a:ea typeface="+mn-ea"/>
                <a:cs typeface="Arial Rounded MT Bold" panose="020F0704030504030204" charset="0"/>
              </a:rPr>
              <a:t>Predict. Empower. Thrive.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827"/>
                    </a14:imgEffect>
                    <a14:imgEffect>
                      <a14:saturation sat="3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098" y="-76199"/>
            <a:ext cx="12331098" cy="69341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92" y="780890"/>
            <a:ext cx="1219200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 Std Bold" panose="00000800000000000000" pitchFamily="50" charset="0"/>
                <a:ea typeface="Artifakt Element Black" panose="020B0A03050000020004" pitchFamily="34" charset="0"/>
                <a:cs typeface="Antonio Light Bold"/>
                <a:sym typeface="Antonio Light Bold"/>
              </a:rPr>
              <a:t>PARTNERSHIP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 Std Bold" panose="00000800000000000000" pitchFamily="50" charset="0"/>
                <a:ea typeface="Artifakt Element Black" panose="020B0A03050000020004" pitchFamily="34" charset="0"/>
                <a:cs typeface="Antonio Light Bold"/>
                <a:sym typeface="Antonio Light Bold"/>
              </a:rPr>
              <a:t>ANNOUNCEMENT</a:t>
            </a:r>
            <a:endParaRPr kumimoji="0" lang="en-US" sz="5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rta Std Bold" panose="00000800000000000000" pitchFamily="50" charset="0"/>
              <a:ea typeface="Artifakt Element Black" panose="020B0A03050000020004" pitchFamily="34" charset="0"/>
              <a:cs typeface="Antonio Light Bold"/>
              <a:sym typeface="Antonio Light Bold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56292" y="3232847"/>
            <a:ext cx="7086600" cy="2191987"/>
            <a:chOff x="2876550" y="3232847"/>
            <a:chExt cx="7086600" cy="2191987"/>
          </a:xfrm>
        </p:grpSpPr>
        <p:grpSp>
          <p:nvGrpSpPr>
            <p:cNvPr id="4" name="Group 3"/>
            <p:cNvGrpSpPr/>
            <p:nvPr/>
          </p:nvGrpSpPr>
          <p:grpSpPr>
            <a:xfrm>
              <a:off x="2876550" y="3232847"/>
              <a:ext cx="1857375" cy="2175209"/>
              <a:chOff x="2914650" y="3118548"/>
              <a:chExt cx="1857375" cy="2175209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7824" y="3118548"/>
                <a:ext cx="1671026" cy="1681602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2914650" y="4924425"/>
                <a:ext cx="18573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PREDI</a:t>
                </a: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5904535" y="3862315"/>
              <a:ext cx="65915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>
                  <a:ln w="0"/>
                  <a:solidFill>
                    <a:prstClr val="white"/>
                  </a:solidFill>
                  <a:effectLst>
                    <a:reflection blurRad="6350" stA="53000" endA="300" endPos="35500" dir="5400000" sy="-90000" algn="bl" rotWithShape="0"/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X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524750" y="3438551"/>
              <a:ext cx="2438400" cy="1986283"/>
              <a:chOff x="2705100" y="3324252"/>
              <a:chExt cx="2438400" cy="1986283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6293" y="3324252"/>
                <a:ext cx="1670928" cy="1638164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705100" y="4941203"/>
                <a:ext cx="2438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FomoWell</a:t>
                </a: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13" name="TextBox 3"/>
          <p:cNvSpPr txBox="1"/>
          <p:nvPr/>
        </p:nvSpPr>
        <p:spPr>
          <a:xfrm>
            <a:off x="4557" y="6286706"/>
            <a:ext cx="1219200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verta Std Bold" panose="00000800000000000000" pitchFamily="50" charset="0"/>
                <a:ea typeface="Artifakt Element Black" panose="020B0A03050000020004" pitchFamily="34" charset="0"/>
                <a:cs typeface="Antonio Light Bold"/>
                <a:sym typeface="Antonio Light Bold"/>
              </a:rPr>
              <a:t>A valued partnership for a promising future.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verta Std Bold" panose="00000800000000000000" pitchFamily="50" charset="0"/>
              <a:ea typeface="Artifakt Element Black" panose="020B0A03050000020004" pitchFamily="34" charset="0"/>
              <a:cs typeface="Antonio Light Bold"/>
              <a:sym typeface="Antonio Light Bold"/>
            </a:endParaRPr>
          </a:p>
        </p:txBody>
      </p:sp>
    </p:spTree>
    <p:extLst>
      <p:ext uri="{BB962C8B-B14F-4D97-AF65-F5344CB8AC3E}">
        <p14:creationId xmlns:p14="http://schemas.microsoft.com/office/powerpoint/2010/main" val="106178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636294"/>
            <a:ext cx="12192000" cy="32932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800" b="0" i="0" u="none" strike="noStrike" kern="1200" cap="none" spc="0" normalizeH="0" baseline="0" noProof="0" dirty="0">
                <a:ln w="0"/>
                <a:gradFill flip="none" rotWithShape="1">
                  <a:gsLst>
                    <a:gs pos="0">
                      <a:srgbClr val="6E84F1"/>
                    </a:gs>
                    <a:gs pos="100000">
                      <a:srgbClr val="C372EF"/>
                    </a:gs>
                  </a:gsLst>
                  <a:lin ang="10800000" scaled="1"/>
                  <a:tileRect/>
                </a:gradFill>
                <a:effectLst>
                  <a:outerShdw blurRad="63500" dist="266700" dir="14820000" sy="30000" kx="-1800000" algn="bl" rotWithShape="0">
                    <a:prstClr val="black">
                      <a:alpha val="32000"/>
                    </a:prstClr>
                  </a:outerShdw>
                </a:effectLst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PREDI</a:t>
            </a:r>
          </a:p>
        </p:txBody>
      </p:sp>
    </p:spTree>
    <p:extLst>
      <p:ext uri="{BB962C8B-B14F-4D97-AF65-F5344CB8AC3E}">
        <p14:creationId xmlns:p14="http://schemas.microsoft.com/office/powerpoint/2010/main" val="3618232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9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21E94F-DFAD-019D-A9CE-74D0FFED3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4E328D-8EB6-17AF-098A-05E080D99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4248" y="-1694901"/>
            <a:ext cx="8499106" cy="8552901"/>
          </a:xfrm>
          <a:prstGeom prst="rect">
            <a:avLst/>
          </a:prstGeom>
          <a:ln>
            <a:noFill/>
          </a:ln>
          <a:effectLst>
            <a:outerShdw blurRad="165100" dist="469900" dir="8760000" sx="190000" sy="190000" algn="ctr">
              <a:srgbClr val="6932AC">
                <a:alpha val="56863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8E7CE59A-E581-7FEA-E997-B882A27601EF}"/>
              </a:ext>
            </a:extLst>
          </p:cNvPr>
          <p:cNvSpPr txBox="1"/>
          <p:nvPr/>
        </p:nvSpPr>
        <p:spPr>
          <a:xfrm>
            <a:off x="2406315" y="884842"/>
            <a:ext cx="6689147" cy="1107996"/>
          </a:xfrm>
          <a:prstGeom prst="rect">
            <a:avLst/>
          </a:prstGeom>
        </p:spPr>
        <p:txBody>
          <a:bodyPr wrap="square" lIns="360000" tIns="0" rIns="36000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srgbClr val="F15A24"/>
                </a:solidFill>
                <a:effectLst/>
                <a:uLnTx/>
                <a:uFillTx/>
                <a:latin typeface="Averta Std Bold" panose="00000800000000000000" pitchFamily="50" charset="0"/>
                <a:ea typeface="Artifakt Element Black" panose="020B0A03050000020004" pitchFamily="34" charset="0"/>
                <a:cs typeface="Antonio Light Bold"/>
                <a:sym typeface="Antonio Light Bold"/>
              </a:rPr>
              <a:t>PREDI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rgbClr val="F15A24"/>
              </a:solidFill>
              <a:effectLst/>
              <a:uLnTx/>
              <a:uFillTx/>
              <a:latin typeface="Averta Std Bold" panose="00000800000000000000" pitchFamily="50" charset="0"/>
              <a:ea typeface="Artifakt Element Black" panose="020B0A03050000020004" pitchFamily="34" charset="0"/>
              <a:cs typeface="Antonio Light Bold"/>
              <a:sym typeface="Antonio Light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856533-3758-069A-708A-3D8A27ECDCBF}"/>
              </a:ext>
            </a:extLst>
          </p:cNvPr>
          <p:cNvSpPr txBox="1"/>
          <p:nvPr/>
        </p:nvSpPr>
        <p:spPr>
          <a:xfrm>
            <a:off x="2810576" y="2120103"/>
            <a:ext cx="8969532" cy="3601646"/>
          </a:xfrm>
          <a:prstGeom prst="rect">
            <a:avLst/>
          </a:prstGeom>
          <a:solidFill>
            <a:srgbClr val="522785">
              <a:alpha val="69000"/>
            </a:srgbClr>
          </a:solidFill>
        </p:spPr>
        <p:txBody>
          <a:bodyPr wrap="square" lIns="180000" tIns="180000" rIns="180000" bIns="18000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Predi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is a next-generation 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PredictionMarket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platform, combining AI technology and cross-chain capabilities to deliver enhanced, full-chain, multi-token prediction services.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verta Std Bold" panose="00000800000000000000" pitchFamily="50" charset="0"/>
              <a:ea typeface="Artifakt Element Black" panose="020B0A03050000020004" pitchFamily="34" charset="0"/>
              <a:cs typeface="Antonio Light Bold"/>
              <a:sym typeface="Antonio Light Bold"/>
            </a:endParaRPr>
          </a:p>
        </p:txBody>
      </p:sp>
    </p:spTree>
    <p:extLst>
      <p:ext uri="{BB962C8B-B14F-4D97-AF65-F5344CB8AC3E}">
        <p14:creationId xmlns:p14="http://schemas.microsoft.com/office/powerpoint/2010/main" val="260361341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65</Words>
  <Application>Microsoft Office PowerPoint</Application>
  <PresentationFormat>Widescreen</PresentationFormat>
  <Paragraphs>16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8" baseType="lpstr">
      <vt:lpstr>Agent Board</vt:lpstr>
      <vt:lpstr>阿里巴巴普惠体 B</vt:lpstr>
      <vt:lpstr>等线</vt:lpstr>
      <vt:lpstr>等线 Light</vt:lpstr>
      <vt:lpstr>Arial</vt:lpstr>
      <vt:lpstr>Arial Black</vt:lpstr>
      <vt:lpstr>Arial Rounded MT Bold</vt:lpstr>
      <vt:lpstr>Averta Std</vt:lpstr>
      <vt:lpstr>Averta Std Bold</vt:lpstr>
      <vt:lpstr>Calibri</vt:lpstr>
      <vt:lpstr>Swis721 Blk BT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 Yang</dc:creator>
  <cp:lastModifiedBy>Simon Yang</cp:lastModifiedBy>
  <cp:revision>1</cp:revision>
  <dcterms:created xsi:type="dcterms:W3CDTF">2025-07-19T03:34:02Z</dcterms:created>
  <dcterms:modified xsi:type="dcterms:W3CDTF">2025-07-19T03:36:51Z</dcterms:modified>
</cp:coreProperties>
</file>